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ECAD3-3C5B-4C0A-9EFC-86D215204C0D}" type="datetimeFigureOut">
              <a:rPr lang="sv-SE" smtClean="0"/>
              <a:t>2017-10-23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9E2FE-973C-49CB-A385-E983DB122C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7587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1162-D0C1-4794-A38B-12552D1CFE01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3F4D-D654-4CFC-BCA0-09B50412F3CB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6E6C-3EEF-4FC0-82EC-06E2962BB078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C185-ED6D-43AE-9D5F-013B90656750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7917-B660-4FAF-BBC1-E6B8D405D49D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 smtClean="0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5274-C27E-44DA-88D4-F2684E0AEC0E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 smtClean="0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F2A3-2146-4511-AB9F-17DC9B6EB690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1F6F-6BD8-4D1C-B14B-2DC57A714713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1FBD7-EA0C-435A-A8EF-1C94E94266DC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160B-681B-4A19-A24A-91979658D4B4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67E7-FD2F-423C-A431-E6964AB70954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80BB-A6F3-4721-8403-99D6A79456C8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CC153-3D15-4271-8A3B-0EDE64E08F4F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6FF3B-B519-47F9-A88D-8D80B331C96B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84117-2A68-46ED-980F-D653B67460C0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85F3-224E-4634-87E3-503AE1AE6AD8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077F-E2F7-472E-ACB0-84F0F9C6263A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0ACEF24-7587-4E7F-B9D6-2C033207E17C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4000" cap="none" dirty="0" smtClean="0">
                <a:latin typeface="Calibri" panose="020F0502020204030204" pitchFamily="34" charset="0"/>
              </a:rPr>
              <a:t>Vad är medlemsstaterna skyldiga att tillse när det gäller användning av maskiner?</a:t>
            </a:r>
            <a:endParaRPr lang="sv-SE" sz="4000" cap="none" dirty="0">
              <a:latin typeface="Calibri" panose="020F0502020204030204" pitchFamily="34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De ska ansvar inom det egna landets gränser att befolkningens, husdjurs och egendoms hälsa och säkerhet med avseende på risker i samband med maskiner.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6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v-SE" sz="4000" cap="none" dirty="0" smtClean="0">
                <a:latin typeface="Calibri" panose="020F0502020204030204" pitchFamily="34" charset="0"/>
              </a:rPr>
              <a:t>Om </a:t>
            </a:r>
            <a:r>
              <a:rPr lang="sv-SE" sz="4000" cap="none" dirty="0">
                <a:latin typeface="Calibri" panose="020F0502020204030204" pitchFamily="34" charset="0"/>
              </a:rPr>
              <a:t>det uppstår signalfel på en logisk signal i ett styrsystem för en maskin, vad får då inte ske?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Om ett fel i logik inträffar får detta inte leda till farliga situationer</a:t>
            </a:r>
            <a:r>
              <a:rPr lang="sv-SE" dirty="0" smtClean="0"/>
              <a:t>.</a:t>
            </a:r>
          </a:p>
          <a:p>
            <a:r>
              <a:rPr lang="sv-SE" b="1" dirty="0" smtClean="0"/>
              <a:t>1</a:t>
            </a:r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65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v-SE" sz="4000" cap="none" dirty="0" smtClean="0">
                <a:latin typeface="Calibri" panose="020F0502020204030204" pitchFamily="34" charset="0"/>
              </a:rPr>
              <a:t>Får </a:t>
            </a:r>
            <a:r>
              <a:rPr lang="sv-SE" sz="4000" cap="none" dirty="0">
                <a:latin typeface="Calibri" panose="020F0502020204030204" pitchFamily="34" charset="0"/>
              </a:rPr>
              <a:t>ett manöverdon (t ex en tryckknapp) placeras inom ett riskområde?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Nej, manöverdon får inte placeras inom riskområde. Dock tillåts don som nödstopp och programmeringsenheter för robotar</a:t>
            </a:r>
            <a:r>
              <a:rPr lang="sv-SE" dirty="0" smtClean="0"/>
              <a:t>.</a:t>
            </a:r>
          </a:p>
          <a:p>
            <a:r>
              <a:rPr lang="sv-SE" b="1" dirty="0" smtClean="0"/>
              <a:t>1</a:t>
            </a:r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02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v-SE" sz="4000" cap="none" dirty="0" smtClean="0">
                <a:latin typeface="Calibri" panose="020F0502020204030204" pitchFamily="34" charset="0"/>
              </a:rPr>
              <a:t>Måste </a:t>
            </a:r>
            <a:r>
              <a:rPr lang="sv-SE" sz="4000" cap="none" dirty="0">
                <a:latin typeface="Calibri" panose="020F0502020204030204" pitchFamily="34" charset="0"/>
              </a:rPr>
              <a:t>en maskin förses med en stoppfunktion (t ex en stoppknapp)?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Ja, alla maskiner ska vara försedda med stoppfunktion som möjliggör att stoppa maskinen fullständigt</a:t>
            </a:r>
            <a:r>
              <a:rPr lang="sv-SE" dirty="0" smtClean="0"/>
              <a:t>.</a:t>
            </a:r>
          </a:p>
          <a:p>
            <a:r>
              <a:rPr lang="sv-SE" b="1" dirty="0" smtClean="0"/>
              <a:t>1</a:t>
            </a:r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43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v-SE" sz="4000" cap="none" dirty="0" smtClean="0">
                <a:latin typeface="Calibri" panose="020F0502020204030204" pitchFamily="34" charset="0"/>
              </a:rPr>
              <a:t>Måste </a:t>
            </a:r>
            <a:r>
              <a:rPr lang="sv-SE" sz="4000" cap="none" dirty="0">
                <a:latin typeface="Calibri" panose="020F0502020204030204" pitchFamily="34" charset="0"/>
              </a:rPr>
              <a:t>en maskin vara utrustad med nödstopp?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Ja, alla maskiner ska vara försedda med nödstopp utom för maskiner där nödstopp inte skulle minska risken för fara samt handhållna maskiner</a:t>
            </a:r>
            <a:r>
              <a:rPr lang="sv-SE" dirty="0" smtClean="0"/>
              <a:t>.</a:t>
            </a:r>
          </a:p>
          <a:p>
            <a:r>
              <a:rPr lang="sv-SE" b="1" dirty="0" smtClean="0"/>
              <a:t>1</a:t>
            </a:r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92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v-SE" sz="4000" cap="none" dirty="0" smtClean="0">
                <a:latin typeface="Calibri" panose="020F0502020204030204" pitchFamily="34" charset="0"/>
              </a:rPr>
              <a:t>Antag </a:t>
            </a:r>
            <a:r>
              <a:rPr lang="sv-SE" sz="4000" cap="none" dirty="0">
                <a:latin typeface="Calibri" panose="020F0502020204030204" pitchFamily="34" charset="0"/>
              </a:rPr>
              <a:t>att en maskin är i drift och kraftförsörjningen (spänning) faller bort så maskinen stannar. Efter några minuter återkommer så spänningen. Får maskinen då starta automatiskt/oväntat?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Nej den får inte starta om det kan leda till farliga situationer</a:t>
            </a:r>
            <a:r>
              <a:rPr lang="sv-SE" dirty="0" smtClean="0"/>
              <a:t>.</a:t>
            </a:r>
          </a:p>
          <a:p>
            <a:r>
              <a:rPr lang="sv-SE" b="1" dirty="0" smtClean="0"/>
              <a:t>1</a:t>
            </a:r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74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v-SE" sz="4000" cap="none" dirty="0" smtClean="0">
                <a:latin typeface="Calibri" panose="020F0502020204030204" pitchFamily="34" charset="0"/>
              </a:rPr>
              <a:t>Om </a:t>
            </a:r>
            <a:r>
              <a:rPr lang="sv-SE" sz="4000" cap="none" dirty="0">
                <a:latin typeface="Calibri" panose="020F0502020204030204" pitchFamily="34" charset="0"/>
              </a:rPr>
              <a:t>det blir fel i styrkretsen på en maskin, får detta påverka maskinens skyddsanordningar?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Nej, absolut inte. Hela skyddsanordningen måste fungera felfritt även efter fel i en styrkrets</a:t>
            </a:r>
            <a:r>
              <a:rPr lang="sv-SE" dirty="0" smtClean="0"/>
              <a:t>.</a:t>
            </a:r>
          </a:p>
          <a:p>
            <a:r>
              <a:rPr lang="sv-SE" b="1" dirty="0" smtClean="0"/>
              <a:t>1</a:t>
            </a:r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73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v-SE" sz="4000" cap="none" dirty="0" smtClean="0">
                <a:latin typeface="Calibri" panose="020F0502020204030204" pitchFamily="34" charset="0"/>
              </a:rPr>
              <a:t>Får </a:t>
            </a:r>
            <a:r>
              <a:rPr lang="sv-SE" sz="4000" cap="none" dirty="0">
                <a:latin typeface="Calibri" panose="020F0502020204030204" pitchFamily="34" charset="0"/>
              </a:rPr>
              <a:t>en maskin som bearbetar stålmaterial ”spruta” ut metallspånor utan något speciellt skydd?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Nej, utkastande föremål som kan ge upphov till risker ska förhindras (ett spånutsug kan i detta fall användas</a:t>
            </a:r>
            <a:r>
              <a:rPr lang="sv-SE" dirty="0" smtClean="0"/>
              <a:t>).</a:t>
            </a:r>
          </a:p>
          <a:p>
            <a:r>
              <a:rPr lang="sv-SE" b="1" dirty="0" smtClean="0"/>
              <a:t>1</a:t>
            </a:r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05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v-SE" sz="4000" cap="none" dirty="0" smtClean="0">
                <a:latin typeface="Calibri" panose="020F0502020204030204" pitchFamily="34" charset="0"/>
              </a:rPr>
              <a:t>Får </a:t>
            </a:r>
            <a:r>
              <a:rPr lang="sv-SE" sz="4000" cap="none" dirty="0">
                <a:latin typeface="Calibri" panose="020F0502020204030204" pitchFamily="34" charset="0"/>
              </a:rPr>
              <a:t>ett fast skydd, för t ex en sågklinga, vara möjligt att öppna utan verktyg?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Nej, fasta skydd får endast kunna öppnas med hjälp av verktyg</a:t>
            </a:r>
            <a:r>
              <a:rPr lang="sv-SE" dirty="0" smtClean="0"/>
              <a:t>.</a:t>
            </a:r>
          </a:p>
          <a:p>
            <a:r>
              <a:rPr lang="sv-SE" b="1" dirty="0" smtClean="0"/>
              <a:t>1</a:t>
            </a:r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75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v-SE" sz="4000" cap="none" dirty="0" smtClean="0">
                <a:latin typeface="Calibri" panose="020F0502020204030204" pitchFamily="34" charset="0"/>
              </a:rPr>
              <a:t>Öppningsbart </a:t>
            </a:r>
            <a:r>
              <a:rPr lang="sv-SE" sz="4000" cap="none" dirty="0">
                <a:latin typeface="Calibri" panose="020F0502020204030204" pitchFamily="34" charset="0"/>
              </a:rPr>
              <a:t>skydd typ A ska uppfylla vissa krav, vilka?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9867964" cy="1947333"/>
          </a:xfrm>
        </p:spPr>
        <p:txBody>
          <a:bodyPr>
            <a:normAutofit/>
          </a:bodyPr>
          <a:lstStyle/>
          <a:p>
            <a:r>
              <a:rPr lang="sv-SE" dirty="0"/>
              <a:t>De ska så långt det är möjligt vara fästade vid maskinen då de är öppnade samt vara försedda med </a:t>
            </a:r>
            <a:r>
              <a:rPr lang="sv-SE" dirty="0" err="1" smtClean="0"/>
              <a:t>förregling</a:t>
            </a:r>
            <a:r>
              <a:rPr lang="sv-SE" dirty="0" smtClean="0"/>
              <a:t> </a:t>
            </a:r>
            <a:r>
              <a:rPr lang="sv-SE" dirty="0"/>
              <a:t>som omöjliggör drift eller start av maskin som kan föranleda farlig situation. </a:t>
            </a:r>
            <a:r>
              <a:rPr lang="sv-SE" dirty="0" err="1" smtClean="0"/>
              <a:t>Förreglingen</a:t>
            </a:r>
            <a:r>
              <a:rPr lang="sv-SE" dirty="0" smtClean="0"/>
              <a:t> </a:t>
            </a:r>
            <a:r>
              <a:rPr lang="sv-SE" dirty="0"/>
              <a:t>ska fungera så att maskinen endast kan köras då skyddet är stängt</a:t>
            </a:r>
            <a:r>
              <a:rPr lang="sv-SE" dirty="0" smtClean="0"/>
              <a:t>.</a:t>
            </a:r>
          </a:p>
          <a:p>
            <a:r>
              <a:rPr lang="sv-SE" b="1" dirty="0" smtClean="0"/>
              <a:t>1</a:t>
            </a:r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36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v-SE" sz="4000" cap="none" dirty="0" smtClean="0">
                <a:latin typeface="Calibri" panose="020F0502020204030204" pitchFamily="34" charset="0"/>
              </a:rPr>
              <a:t>Ska </a:t>
            </a:r>
            <a:r>
              <a:rPr lang="sv-SE" sz="4000" cap="none" dirty="0">
                <a:latin typeface="Calibri" panose="020F0502020204030204" pitchFamily="34" charset="0"/>
              </a:rPr>
              <a:t>buller från maskin åtgärdas om det inte påverkar maskinens tekniska funktion?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Ja, buller ska elimineras så långt det är möjligt med hänsyn tagen till maskinens arbetssätt</a:t>
            </a:r>
            <a:r>
              <a:rPr lang="sv-SE" dirty="0" smtClean="0"/>
              <a:t>.</a:t>
            </a:r>
          </a:p>
          <a:p>
            <a:r>
              <a:rPr lang="sv-SE" b="1" dirty="0" smtClean="0"/>
              <a:t>1</a:t>
            </a:r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2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v-SE" sz="4000" cap="none" dirty="0" smtClean="0">
                <a:latin typeface="Calibri" panose="020F0502020204030204" pitchFamily="34" charset="0"/>
              </a:rPr>
              <a:t>En </a:t>
            </a:r>
            <a:r>
              <a:rPr lang="sv-SE" sz="4000" cap="none" dirty="0">
                <a:latin typeface="Calibri" panose="020F0502020204030204" pitchFamily="34" charset="0"/>
              </a:rPr>
              <a:t>tillverkare har gjort en prototypmaskin som inte följer maskindirektiven helt. Får tillverkaren ställa ut maskinen på en mässa, i så fall under vilka premisser?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Ja, det får man. Man ska dock tillse att besökare förvissas genom t ex skyltar om att maskinen inte uppfyller direktivet och inte kan säljas i sitt nuvarande utförande.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12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v-SE" sz="4000" cap="none" dirty="0" smtClean="0">
                <a:latin typeface="Calibri" panose="020F0502020204030204" pitchFamily="34" charset="0"/>
              </a:rPr>
              <a:t>Om </a:t>
            </a:r>
            <a:r>
              <a:rPr lang="sv-SE" sz="4000" cap="none" dirty="0">
                <a:latin typeface="Calibri" panose="020F0502020204030204" pitchFamily="34" charset="0"/>
              </a:rPr>
              <a:t>en maskin har stora utrymmen nog så en människa får plats där. Hur ska då detta vara anordnat?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Om maskinen har så stora utrymmen ska utrymmet förses med anordning för att påkalla andras uppmärksamhet</a:t>
            </a:r>
            <a:r>
              <a:rPr lang="sv-SE" dirty="0" smtClean="0"/>
              <a:t>.</a:t>
            </a:r>
          </a:p>
          <a:p>
            <a:r>
              <a:rPr lang="sv-SE" b="1" dirty="0" smtClean="0"/>
              <a:t>1</a:t>
            </a:r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20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v-SE" sz="4000" cap="none" dirty="0" smtClean="0">
                <a:latin typeface="Calibri" panose="020F0502020204030204" pitchFamily="34" charset="0"/>
              </a:rPr>
              <a:t>Ska </a:t>
            </a:r>
            <a:r>
              <a:rPr lang="sv-SE" sz="4000" cap="none" dirty="0">
                <a:latin typeface="Calibri" panose="020F0502020204030204" pitchFamily="34" charset="0"/>
              </a:rPr>
              <a:t>operatör kunna testa/kontrollera varningssignaler på en maskin?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Ja, operatören ska kunna kontrollera att varningssignalerna fungerar</a:t>
            </a:r>
            <a:r>
              <a:rPr lang="sv-SE" dirty="0" smtClean="0"/>
              <a:t>.</a:t>
            </a:r>
          </a:p>
          <a:p>
            <a:r>
              <a:rPr lang="sv-SE" b="1" dirty="0" smtClean="0"/>
              <a:t>1</a:t>
            </a:r>
            <a:endParaRPr lang="sv-SE" b="1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08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v-SE" sz="4000" cap="none" dirty="0" smtClean="0">
                <a:latin typeface="Calibri" panose="020F0502020204030204" pitchFamily="34" charset="0"/>
              </a:rPr>
              <a:t>Vilka </a:t>
            </a:r>
            <a:r>
              <a:rPr lang="sv-SE" sz="4000" cap="none" dirty="0">
                <a:latin typeface="Calibri" panose="020F0502020204030204" pitchFamily="34" charset="0"/>
              </a:rPr>
              <a:t>uppgifter ska en maskin märkas med?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En maskin ska ha följande information:</a:t>
            </a:r>
            <a:br>
              <a:rPr lang="sv-SE" dirty="0"/>
            </a:br>
            <a:r>
              <a:rPr lang="sv-SE" dirty="0"/>
              <a:t>- tillverkarens namn och adress.</a:t>
            </a:r>
            <a:br>
              <a:rPr lang="sv-SE" dirty="0"/>
            </a:br>
            <a:r>
              <a:rPr lang="sv-SE" dirty="0"/>
              <a:t>- CE märkning.</a:t>
            </a:r>
            <a:br>
              <a:rPr lang="sv-SE" dirty="0"/>
            </a:br>
            <a:r>
              <a:rPr lang="sv-SE" dirty="0"/>
              <a:t>- serie- och typbeteckning.</a:t>
            </a:r>
            <a:br>
              <a:rPr lang="sv-SE" dirty="0"/>
            </a:br>
            <a:r>
              <a:rPr lang="sv-SE" dirty="0"/>
              <a:t>- tillverkningsår</a:t>
            </a:r>
            <a:r>
              <a:rPr lang="sv-SE" dirty="0" smtClean="0"/>
              <a:t>.</a:t>
            </a:r>
          </a:p>
          <a:p>
            <a:r>
              <a:rPr lang="sv-SE" b="1" dirty="0" smtClean="0"/>
              <a:t>1</a:t>
            </a:r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53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v-SE" sz="4000" cap="none" dirty="0" smtClean="0">
                <a:latin typeface="Calibri" panose="020F0502020204030204" pitchFamily="34" charset="0"/>
              </a:rPr>
              <a:t>En </a:t>
            </a:r>
            <a:r>
              <a:rPr lang="sv-SE" sz="4000" cap="none" dirty="0">
                <a:latin typeface="Calibri" panose="020F0502020204030204" pitchFamily="34" charset="0"/>
              </a:rPr>
              <a:t>maskin tillverkad i Sverige har en bruksanvisning skriven på svenska. Maskinen säljs vidare till Tyskland. Måste bruksanvisningen översättas?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Ja, bruksanvisningen ska översättas (från originalet) till det språket dit maskinen ska säljas</a:t>
            </a:r>
            <a:r>
              <a:rPr lang="sv-SE" dirty="0" smtClean="0"/>
              <a:t>.</a:t>
            </a:r>
          </a:p>
          <a:p>
            <a:r>
              <a:rPr lang="sv-SE" b="1" dirty="0" smtClean="0"/>
              <a:t>1</a:t>
            </a:r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25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v-SE" sz="4000" cap="none" dirty="0" smtClean="0">
                <a:latin typeface="Calibri" panose="020F0502020204030204" pitchFamily="34" charset="0"/>
              </a:rPr>
              <a:t>Vilken </a:t>
            </a:r>
            <a:r>
              <a:rPr lang="sv-SE" sz="4000" cap="none" dirty="0">
                <a:latin typeface="Calibri" panose="020F0502020204030204" pitchFamily="34" charset="0"/>
              </a:rPr>
              <a:t>är CE märkningens minimala storlek för normal märkning?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Minsta tillåtna storlek på CE märket är 5mm (höjd</a:t>
            </a:r>
            <a:r>
              <a:rPr lang="sv-SE" dirty="0" smtClean="0"/>
              <a:t>).</a:t>
            </a:r>
          </a:p>
          <a:p>
            <a:r>
              <a:rPr lang="sv-SE" b="1" dirty="0" smtClean="0"/>
              <a:t>Bilaga III</a:t>
            </a:r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33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v-SE" sz="4000" cap="none" dirty="0" smtClean="0">
                <a:latin typeface="Calibri" panose="020F0502020204030204" pitchFamily="34" charset="0"/>
              </a:rPr>
              <a:t>Får </a:t>
            </a:r>
            <a:r>
              <a:rPr lang="sv-SE" sz="4000" cap="none" dirty="0">
                <a:latin typeface="Calibri" panose="020F0502020204030204" pitchFamily="34" charset="0"/>
              </a:rPr>
              <a:t>en medlemsstat (inom unionen) förhindra/förbjuda att en maskin som uppfyller direktivet släpps ut på den egna (landet) marknaden?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Nej. Medlemsstat får inte bestrida att godkända produkter släpps på den egna marknaden</a:t>
            </a:r>
            <a:r>
              <a:rPr lang="sv-SE" dirty="0" smtClean="0"/>
              <a:t>.</a:t>
            </a:r>
          </a:p>
          <a:p>
            <a:r>
              <a:rPr lang="sv-SE" b="1" dirty="0"/>
              <a:t>Artikel 4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28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v-SE" sz="4000" cap="none" dirty="0" smtClean="0">
                <a:latin typeface="Calibri" panose="020F0502020204030204" pitchFamily="34" charset="0"/>
              </a:rPr>
              <a:t>Ska </a:t>
            </a:r>
            <a:r>
              <a:rPr lang="sv-SE" sz="4000" cap="none" dirty="0">
                <a:latin typeface="Calibri" panose="020F0502020204030204" pitchFamily="34" charset="0"/>
              </a:rPr>
              <a:t>man utgå från att en maskin som är CE märkt uppfyller maskindirektiven?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Ja, produkt som anbringats CE märkning ska betraktas uppfylla direktivet</a:t>
            </a:r>
            <a:r>
              <a:rPr lang="sv-SE" dirty="0" smtClean="0"/>
              <a:t>.</a:t>
            </a:r>
          </a:p>
          <a:p>
            <a:r>
              <a:rPr lang="sv-SE" b="1" dirty="0"/>
              <a:t>Artikel 5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09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v-SE" sz="4000" cap="none" dirty="0" smtClean="0">
                <a:latin typeface="Calibri" panose="020F0502020204030204" pitchFamily="34" charset="0"/>
              </a:rPr>
              <a:t>Vad </a:t>
            </a:r>
            <a:r>
              <a:rPr lang="sv-SE" sz="4000" cap="none" dirty="0">
                <a:latin typeface="Calibri" panose="020F0502020204030204" pitchFamily="34" charset="0"/>
              </a:rPr>
              <a:t>ska medlemsstat primärt göra allra först om man upptäcker att en maskin (på marknaden) inte uppfyller maskindirektiven trots att den är CE märkt?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10352596" cy="1947333"/>
          </a:xfrm>
        </p:spPr>
        <p:txBody>
          <a:bodyPr>
            <a:normAutofit fontScale="92500" lnSpcReduction="10000"/>
          </a:bodyPr>
          <a:lstStyle/>
          <a:p>
            <a:r>
              <a:rPr lang="sv-SE" dirty="0" smtClean="0"/>
              <a:t>När </a:t>
            </a:r>
            <a:r>
              <a:rPr lang="sv-SE" dirty="0"/>
              <a:t>maskin som anbringats CE märkning inte uppfyller direktivet ska medlemsstat vidta lämpliga åtgärder mot den som anbringat CE märkningen. Vidare ska medlemsstaten underrätta kommissionen och övriga medlemsstater om förhållandet.</a:t>
            </a:r>
            <a:br>
              <a:rPr lang="sv-SE" dirty="0"/>
            </a:br>
            <a:r>
              <a:rPr lang="sv-SE" dirty="0" smtClean="0"/>
              <a:t>Vidare </a:t>
            </a:r>
            <a:r>
              <a:rPr lang="sv-SE" dirty="0"/>
              <a:t>kan medlemsstat, om maskin som inte uppfyller direktivet och är CE märkt, avlägsna maskinen från marknaden och förbjuda den</a:t>
            </a:r>
            <a:r>
              <a:rPr lang="sv-SE" dirty="0" smtClean="0"/>
              <a:t>.</a:t>
            </a:r>
          </a:p>
          <a:p>
            <a:r>
              <a:rPr lang="sv-SE" b="1" dirty="0"/>
              <a:t>Artikel 7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07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v-SE" sz="4000" cap="none" dirty="0" smtClean="0">
                <a:latin typeface="Calibri" panose="020F0502020204030204" pitchFamily="34" charset="0"/>
              </a:rPr>
              <a:t>En </a:t>
            </a:r>
            <a:r>
              <a:rPr lang="sv-SE" sz="4000" cap="none" dirty="0">
                <a:latin typeface="Calibri" panose="020F0502020204030204" pitchFamily="34" charset="0"/>
              </a:rPr>
              <a:t>tillverkare har låtit tillverka en maskin som uppfyller maskindirektivet. Måste tillverkaren tillse att maskinen förses med CE-skylt?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Ja</a:t>
            </a:r>
            <a:r>
              <a:rPr lang="sv-SE" dirty="0"/>
              <a:t>, CE märkning ska anbringas på maskinen</a:t>
            </a:r>
            <a:r>
              <a:rPr lang="sv-SE" dirty="0" smtClean="0"/>
              <a:t>.</a:t>
            </a:r>
          </a:p>
          <a:p>
            <a:r>
              <a:rPr lang="sv-SE" b="1" dirty="0"/>
              <a:t>Artikel 10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35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v-SE" sz="4000" cap="none" dirty="0" smtClean="0">
                <a:latin typeface="Calibri" panose="020F0502020204030204" pitchFamily="34" charset="0"/>
              </a:rPr>
              <a:t>Vem </a:t>
            </a:r>
            <a:r>
              <a:rPr lang="sv-SE" sz="4000" cap="none" dirty="0">
                <a:latin typeface="Calibri" panose="020F0502020204030204" pitchFamily="34" charset="0"/>
              </a:rPr>
              <a:t>är enligt direktivet skyldig att bedöma ev. risker med en maskin när en maskin ska konstrueras/tillverkas?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Det </a:t>
            </a:r>
            <a:r>
              <a:rPr lang="sv-SE" dirty="0"/>
              <a:t>åligger tillverkaren att bedöma de risker som kan föreligga för maskinen</a:t>
            </a:r>
            <a:r>
              <a:rPr lang="sv-SE" dirty="0" smtClean="0"/>
              <a:t>.</a:t>
            </a:r>
          </a:p>
          <a:p>
            <a:r>
              <a:rPr lang="sv-SE" b="1" dirty="0"/>
              <a:t>Bilaga I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61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v-SE" sz="4000" cap="none" dirty="0" smtClean="0">
                <a:latin typeface="Calibri" panose="020F0502020204030204" pitchFamily="34" charset="0"/>
              </a:rPr>
              <a:t>Vad </a:t>
            </a:r>
            <a:r>
              <a:rPr lang="sv-SE" sz="4000" cap="none" dirty="0">
                <a:latin typeface="Calibri" panose="020F0502020204030204" pitchFamily="34" charset="0"/>
              </a:rPr>
              <a:t>menas med riskområde?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Riskområde. Varje område som kan innebära fara för utsatt persons hälsa eller säkerhet</a:t>
            </a:r>
            <a:r>
              <a:rPr lang="sv-SE" dirty="0" smtClean="0"/>
              <a:t>.</a:t>
            </a:r>
          </a:p>
          <a:p>
            <a:r>
              <a:rPr lang="sv-SE" b="1" dirty="0" smtClean="0"/>
              <a:t>1</a:t>
            </a:r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07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v-SE" sz="4000" cap="none" dirty="0" smtClean="0">
                <a:latin typeface="Calibri" panose="020F0502020204030204" pitchFamily="34" charset="0"/>
              </a:rPr>
              <a:t>I </a:t>
            </a:r>
            <a:r>
              <a:rPr lang="sv-SE" sz="4000" cap="none" dirty="0">
                <a:latin typeface="Calibri" panose="020F0502020204030204" pitchFamily="34" charset="0"/>
              </a:rPr>
              <a:t>vilken ordning ska tillverkaren välja metoder för att en maskin ska bli så säker som möjlig att använda?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10361740" cy="1947333"/>
          </a:xfrm>
        </p:spPr>
        <p:txBody>
          <a:bodyPr>
            <a:normAutofit/>
          </a:bodyPr>
          <a:lstStyle/>
          <a:p>
            <a:r>
              <a:rPr lang="sv-SE" dirty="0"/>
              <a:t>Risker ska så långt det är möjligt undanröjas genom konstruktionen.</a:t>
            </a:r>
            <a:br>
              <a:rPr lang="sv-SE" dirty="0"/>
            </a:br>
            <a:r>
              <a:rPr lang="sv-SE" dirty="0"/>
              <a:t>Därefter vidtas nödvändiga skyddsåtgärder för de risker som inte kan undanröjas. Därefter ska tillverkaren informera, utbilda, instruera samt tillhandahålla personlig skyddsutrustning som krävs</a:t>
            </a:r>
            <a:r>
              <a:rPr lang="sv-SE" dirty="0" smtClean="0"/>
              <a:t>.</a:t>
            </a:r>
          </a:p>
          <a:p>
            <a:r>
              <a:rPr lang="sv-SE" b="1" dirty="0" smtClean="0"/>
              <a:t>1</a:t>
            </a:r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63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ek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41</TotalTime>
  <Words>877</Words>
  <Application>Microsoft Office PowerPoint</Application>
  <PresentationFormat>Bredbild</PresentationFormat>
  <Paragraphs>94</Paragraphs>
  <Slides>24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24</vt:i4>
      </vt:variant>
    </vt:vector>
  </HeadingPairs>
  <TitlesOfParts>
    <vt:vector size="28" baseType="lpstr">
      <vt:lpstr>Calibri</vt:lpstr>
      <vt:lpstr>Century Gothic</vt:lpstr>
      <vt:lpstr>Wingdings 3</vt:lpstr>
      <vt:lpstr>Sektor</vt:lpstr>
      <vt:lpstr>Vad är medlemsstaterna skyldiga att tillse när det gäller användning av maskiner?</vt:lpstr>
      <vt:lpstr>En tillverkare har gjort en prototypmaskin som inte följer maskindirektiven helt. Får tillverkaren ställa ut maskinen på en mässa, i så fall under vilka premisser?</vt:lpstr>
      <vt:lpstr>Får en medlemsstat (inom unionen) förhindra/förbjuda att en maskin som uppfyller direktivet släpps ut på den egna (landet) marknaden?</vt:lpstr>
      <vt:lpstr>Ska man utgå från att en maskin som är CE märkt uppfyller maskindirektiven?</vt:lpstr>
      <vt:lpstr>Vad ska medlemsstat primärt göra allra först om man upptäcker att en maskin (på marknaden) inte uppfyller maskindirektiven trots att den är CE märkt?</vt:lpstr>
      <vt:lpstr>En tillverkare har låtit tillverka en maskin som uppfyller maskindirektivet. Måste tillverkaren tillse att maskinen förses med CE-skylt?</vt:lpstr>
      <vt:lpstr>Vem är enligt direktivet skyldig att bedöma ev. risker med en maskin när en maskin ska konstrueras/tillverkas?</vt:lpstr>
      <vt:lpstr>Vad menas med riskområde?</vt:lpstr>
      <vt:lpstr>I vilken ordning ska tillverkaren välja metoder för att en maskin ska bli så säker som möjlig att använda?</vt:lpstr>
      <vt:lpstr>Om det uppstår signalfel på en logisk signal i ett styrsystem för en maskin, vad får då inte ske?</vt:lpstr>
      <vt:lpstr>Får ett manöverdon (t ex en tryckknapp) placeras inom ett riskområde?</vt:lpstr>
      <vt:lpstr>Måste en maskin förses med en stoppfunktion (t ex en stoppknapp)?</vt:lpstr>
      <vt:lpstr>Måste en maskin vara utrustad med nödstopp?</vt:lpstr>
      <vt:lpstr>Antag att en maskin är i drift och kraftförsörjningen (spänning) faller bort så maskinen stannar. Efter några minuter återkommer så spänningen. Får maskinen då starta automatiskt/oväntat?</vt:lpstr>
      <vt:lpstr>Om det blir fel i styrkretsen på en maskin, får detta påverka maskinens skyddsanordningar?</vt:lpstr>
      <vt:lpstr>Får en maskin som bearbetar stålmaterial ”spruta” ut metallspånor utan något speciellt skydd?</vt:lpstr>
      <vt:lpstr>Får ett fast skydd, för t ex en sågklinga, vara möjligt att öppna utan verktyg?</vt:lpstr>
      <vt:lpstr>Öppningsbart skydd typ A ska uppfylla vissa krav, vilka?</vt:lpstr>
      <vt:lpstr>Ska buller från maskin åtgärdas om det inte påverkar maskinens tekniska funktion?</vt:lpstr>
      <vt:lpstr>Om en maskin har stora utrymmen nog så en människa får plats där. Hur ska då detta vara anordnat?</vt:lpstr>
      <vt:lpstr>Ska operatör kunna testa/kontrollera varningssignaler på en maskin?</vt:lpstr>
      <vt:lpstr>Vilka uppgifter ska en maskin märkas med?</vt:lpstr>
      <vt:lpstr>En maskin tillverkad i Sverige har en bruksanvisning skriven på svenska. Maskinen säljs vidare till Tyskland. Måste bruksanvisningen översättas?</vt:lpstr>
      <vt:lpstr>Vilken är CE märkningens minimala storlek för normal märkning?</vt:lpstr>
    </vt:vector>
  </TitlesOfParts>
  <Company>Halmstads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Vad är medlemsstaterna skyldiga att tillse när det gäller användning av maskiner?</dc:title>
  <dc:creator>Anders Löfdahl</dc:creator>
  <cp:lastModifiedBy>Anders Löfdahl</cp:lastModifiedBy>
  <cp:revision>15</cp:revision>
  <dcterms:created xsi:type="dcterms:W3CDTF">2017-10-23T05:56:14Z</dcterms:created>
  <dcterms:modified xsi:type="dcterms:W3CDTF">2017-10-23T07:49:40Z</dcterms:modified>
</cp:coreProperties>
</file>